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ocomat Pro Heavy" panose="020B0604020202020204" charset="0"/>
      <p:regular r:id="rId12"/>
    </p:embeddedFont>
    <p:embeddedFont>
      <p:font typeface="Garet" panose="020B0604020202020204" charset="0"/>
      <p:regular r:id="rId13"/>
    </p:embeddedFont>
    <p:embeddedFont>
      <p:font typeface="Garet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28750" y="1842175"/>
            <a:ext cx="30545501" cy="9993538"/>
            <a:chOff x="0" y="0"/>
            <a:chExt cx="1403974" cy="4593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03974" cy="459337"/>
            </a:xfrm>
            <a:custGeom>
              <a:avLst/>
              <a:gdLst/>
              <a:ahLst/>
              <a:cxnLst/>
              <a:rect l="l" t="t" r="r" b="b"/>
              <a:pathLst>
                <a:path w="1403974" h="459337">
                  <a:moveTo>
                    <a:pt x="701987" y="0"/>
                  </a:moveTo>
                  <a:lnTo>
                    <a:pt x="1403974" y="459337"/>
                  </a:lnTo>
                  <a:lnTo>
                    <a:pt x="0" y="459337"/>
                  </a:lnTo>
                  <a:lnTo>
                    <a:pt x="701987" y="0"/>
                  </a:lnTo>
                  <a:close/>
                </a:path>
              </a:pathLst>
            </a:custGeom>
            <a:solidFill>
              <a:srgbClr val="F5F5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19371" y="213263"/>
              <a:ext cx="965232" cy="213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250011" y="-2735625"/>
            <a:ext cx="3787978" cy="5707913"/>
          </a:xfrm>
          <a:custGeom>
            <a:avLst/>
            <a:gdLst/>
            <a:ahLst/>
            <a:cxnLst/>
            <a:rect l="l" t="t" r="r" b="b"/>
            <a:pathLst>
              <a:path w="3787978" h="5707913">
                <a:moveTo>
                  <a:pt x="0" y="0"/>
                </a:moveTo>
                <a:lnTo>
                  <a:pt x="3787978" y="0"/>
                </a:lnTo>
                <a:lnTo>
                  <a:pt x="3787978" y="5707913"/>
                </a:lnTo>
                <a:lnTo>
                  <a:pt x="0" y="57079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8472954" y="2148109"/>
            <a:ext cx="1342092" cy="813910"/>
          </a:xfrm>
          <a:custGeom>
            <a:avLst/>
            <a:gdLst/>
            <a:ahLst/>
            <a:cxnLst/>
            <a:rect l="l" t="t" r="r" b="b"/>
            <a:pathLst>
              <a:path w="1342092" h="813910">
                <a:moveTo>
                  <a:pt x="0" y="0"/>
                </a:moveTo>
                <a:lnTo>
                  <a:pt x="1342092" y="0"/>
                </a:lnTo>
                <a:lnTo>
                  <a:pt x="1342092" y="813910"/>
                </a:lnTo>
                <a:lnTo>
                  <a:pt x="0" y="813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0482" b="-60852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7" name="Group 7"/>
          <p:cNvGrpSpPr/>
          <p:nvPr/>
        </p:nvGrpSpPr>
        <p:grpSpPr>
          <a:xfrm>
            <a:off x="2879505" y="1173988"/>
            <a:ext cx="2973444" cy="2926390"/>
            <a:chOff x="0" y="0"/>
            <a:chExt cx="3964591" cy="3901853"/>
          </a:xfrm>
        </p:grpSpPr>
        <p:sp>
          <p:nvSpPr>
            <p:cNvPr id="8" name="Freeform 8"/>
            <p:cNvSpPr/>
            <p:nvPr/>
          </p:nvSpPr>
          <p:spPr>
            <a:xfrm rot="-1010834">
              <a:off x="331344" y="220161"/>
              <a:ext cx="1783389" cy="1783389"/>
            </a:xfrm>
            <a:custGeom>
              <a:avLst/>
              <a:gdLst/>
              <a:ahLst/>
              <a:cxnLst/>
              <a:rect l="l" t="t" r="r" b="b"/>
              <a:pathLst>
                <a:path w="1783389" h="1783389">
                  <a:moveTo>
                    <a:pt x="0" y="0"/>
                  </a:moveTo>
                  <a:lnTo>
                    <a:pt x="1783389" y="0"/>
                  </a:lnTo>
                  <a:lnTo>
                    <a:pt x="1783389" y="1783389"/>
                  </a:lnTo>
                  <a:lnTo>
                    <a:pt x="0" y="17833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 rot="813252">
              <a:off x="144684" y="2355967"/>
              <a:ext cx="1401202" cy="1401202"/>
            </a:xfrm>
            <a:custGeom>
              <a:avLst/>
              <a:gdLst/>
              <a:ahLst/>
              <a:cxnLst/>
              <a:rect l="l" t="t" r="r" b="b"/>
              <a:pathLst>
                <a:path w="1401202" h="1401202">
                  <a:moveTo>
                    <a:pt x="0" y="0"/>
                  </a:moveTo>
                  <a:lnTo>
                    <a:pt x="1401202" y="0"/>
                  </a:lnTo>
                  <a:lnTo>
                    <a:pt x="1401202" y="1401202"/>
                  </a:lnTo>
                  <a:lnTo>
                    <a:pt x="0" y="1401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 rot="-374405">
              <a:off x="2491388" y="839357"/>
              <a:ext cx="1401202" cy="1401202"/>
            </a:xfrm>
            <a:custGeom>
              <a:avLst/>
              <a:gdLst/>
              <a:ahLst/>
              <a:cxnLst/>
              <a:rect l="l" t="t" r="r" b="b"/>
              <a:pathLst>
                <a:path w="1401202" h="1401202">
                  <a:moveTo>
                    <a:pt x="0" y="0"/>
                  </a:moveTo>
                  <a:lnTo>
                    <a:pt x="1401203" y="0"/>
                  </a:lnTo>
                  <a:lnTo>
                    <a:pt x="1401203" y="1401202"/>
                  </a:lnTo>
                  <a:lnTo>
                    <a:pt x="0" y="1401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592248" y="1172822"/>
            <a:ext cx="2816247" cy="2928722"/>
            <a:chOff x="0" y="0"/>
            <a:chExt cx="3754996" cy="3904963"/>
          </a:xfrm>
        </p:grpSpPr>
        <p:sp>
          <p:nvSpPr>
            <p:cNvPr id="12" name="Freeform 12"/>
            <p:cNvSpPr/>
            <p:nvPr/>
          </p:nvSpPr>
          <p:spPr>
            <a:xfrm rot="352062" flipH="1">
              <a:off x="67953" y="982476"/>
              <a:ext cx="1401202" cy="1401202"/>
            </a:xfrm>
            <a:custGeom>
              <a:avLst/>
              <a:gdLst/>
              <a:ahLst/>
              <a:cxnLst/>
              <a:rect l="l" t="t" r="r" b="b"/>
              <a:pathLst>
                <a:path w="1401202" h="1401202">
                  <a:moveTo>
                    <a:pt x="1401202" y="0"/>
                  </a:moveTo>
                  <a:lnTo>
                    <a:pt x="0" y="0"/>
                  </a:lnTo>
                  <a:lnTo>
                    <a:pt x="0" y="1401203"/>
                  </a:lnTo>
                  <a:lnTo>
                    <a:pt x="1401202" y="1401203"/>
                  </a:lnTo>
                  <a:lnTo>
                    <a:pt x="1401202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Freeform 13"/>
            <p:cNvSpPr/>
            <p:nvPr/>
          </p:nvSpPr>
          <p:spPr>
            <a:xfrm rot="994087">
              <a:off x="1754358" y="217249"/>
              <a:ext cx="1783389" cy="1783389"/>
            </a:xfrm>
            <a:custGeom>
              <a:avLst/>
              <a:gdLst/>
              <a:ahLst/>
              <a:cxnLst/>
              <a:rect l="l" t="t" r="r" b="b"/>
              <a:pathLst>
                <a:path w="1783389" h="1783389">
                  <a:moveTo>
                    <a:pt x="0" y="0"/>
                  </a:moveTo>
                  <a:lnTo>
                    <a:pt x="1783389" y="0"/>
                  </a:lnTo>
                  <a:lnTo>
                    <a:pt x="1783389" y="1783390"/>
                  </a:lnTo>
                  <a:lnTo>
                    <a:pt x="0" y="1783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Freeform 14"/>
            <p:cNvSpPr/>
            <p:nvPr/>
          </p:nvSpPr>
          <p:spPr>
            <a:xfrm rot="-853685">
              <a:off x="1567698" y="2353056"/>
              <a:ext cx="1401202" cy="1401202"/>
            </a:xfrm>
            <a:custGeom>
              <a:avLst/>
              <a:gdLst/>
              <a:ahLst/>
              <a:cxnLst/>
              <a:rect l="l" t="t" r="r" b="b"/>
              <a:pathLst>
                <a:path w="1401202" h="1401202">
                  <a:moveTo>
                    <a:pt x="0" y="0"/>
                  </a:moveTo>
                  <a:lnTo>
                    <a:pt x="1401202" y="0"/>
                  </a:lnTo>
                  <a:lnTo>
                    <a:pt x="1401202" y="1401202"/>
                  </a:lnTo>
                  <a:lnTo>
                    <a:pt x="0" y="1401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305836" y="5640727"/>
            <a:ext cx="9676328" cy="2472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17"/>
              </a:lnSpc>
            </a:pPr>
            <a:r>
              <a:rPr lang="en-US" sz="8743">
                <a:solidFill>
                  <a:srgbClr val="2F3AA6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Bagaimana kita bisa melihat?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79505" y="8531766"/>
            <a:ext cx="11750840" cy="726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7"/>
              </a:lnSpc>
              <a:spcBef>
                <a:spcPct val="0"/>
              </a:spcBef>
            </a:pPr>
            <a:r>
              <a:rPr lang="en-US" sz="4312">
                <a:solidFill>
                  <a:srgbClr val="232B24"/>
                </a:solidFill>
                <a:latin typeface="Garet"/>
                <a:ea typeface="Garet"/>
                <a:cs typeface="Garet"/>
                <a:sym typeface="Garet"/>
              </a:rPr>
              <a:t>Yuk kita belajar bagian-bagian mata!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940202">
            <a:off x="1654993" y="2673813"/>
            <a:ext cx="11205690" cy="10387801"/>
            <a:chOff x="0" y="0"/>
            <a:chExt cx="1792217" cy="16614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2217" cy="1661405"/>
            </a:xfrm>
            <a:custGeom>
              <a:avLst/>
              <a:gdLst/>
              <a:ahLst/>
              <a:cxnLst/>
              <a:rect l="l" t="t" r="r" b="b"/>
              <a:pathLst>
                <a:path w="1792217" h="1661405">
                  <a:moveTo>
                    <a:pt x="1589017" y="0"/>
                  </a:moveTo>
                  <a:lnTo>
                    <a:pt x="0" y="0"/>
                  </a:lnTo>
                  <a:lnTo>
                    <a:pt x="203200" y="1661405"/>
                  </a:lnTo>
                  <a:lnTo>
                    <a:pt x="1792217" y="1661405"/>
                  </a:lnTo>
                  <a:lnTo>
                    <a:pt x="1589017" y="0"/>
                  </a:lnTo>
                  <a:close/>
                </a:path>
              </a:pathLst>
            </a:custGeom>
            <a:solidFill>
              <a:srgbClr val="FD6C3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0"/>
              <a:ext cx="1589017" cy="1661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094335" y="2230646"/>
            <a:ext cx="11228064" cy="7810464"/>
          </a:xfrm>
          <a:custGeom>
            <a:avLst/>
            <a:gdLst/>
            <a:ahLst/>
            <a:cxnLst/>
            <a:rect l="l" t="t" r="r" b="b"/>
            <a:pathLst>
              <a:path w="11228064" h="7810464">
                <a:moveTo>
                  <a:pt x="0" y="0"/>
                </a:moveTo>
                <a:lnTo>
                  <a:pt x="11228064" y="0"/>
                </a:lnTo>
                <a:lnTo>
                  <a:pt x="11228064" y="7810464"/>
                </a:lnTo>
                <a:lnTo>
                  <a:pt x="0" y="78104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171" t="-66234" r="-46622" b="-7885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TextBox 6"/>
          <p:cNvSpPr txBox="1"/>
          <p:nvPr/>
        </p:nvSpPr>
        <p:spPr>
          <a:xfrm>
            <a:off x="1518654" y="641292"/>
            <a:ext cx="15955543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189"/>
              </a:lnSpc>
              <a:spcBef>
                <a:spcPct val="0"/>
              </a:spcBef>
            </a:pPr>
            <a:r>
              <a:rPr lang="en-US" sz="4324">
                <a:solidFill>
                  <a:srgbClr val="2F3AA6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Perhatikan gambar berikut untuk mengetahui bagian dalam mata beserta fungsinya!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65407">
            <a:off x="6987563" y="49014"/>
            <a:ext cx="10922969" cy="10419429"/>
            <a:chOff x="0" y="0"/>
            <a:chExt cx="1179240" cy="11248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9240" cy="1124878"/>
            </a:xfrm>
            <a:custGeom>
              <a:avLst/>
              <a:gdLst/>
              <a:ahLst/>
              <a:cxnLst/>
              <a:rect l="l" t="t" r="r" b="b"/>
              <a:pathLst>
                <a:path w="1179240" h="1124878">
                  <a:moveTo>
                    <a:pt x="1099822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045460"/>
                  </a:lnTo>
                  <a:cubicBezTo>
                    <a:pt x="43699" y="1045460"/>
                    <a:pt x="79418" y="1080799"/>
                    <a:pt x="79418" y="1124878"/>
                  </a:cubicBezTo>
                  <a:lnTo>
                    <a:pt x="1099822" y="1124878"/>
                  </a:lnTo>
                  <a:cubicBezTo>
                    <a:pt x="1099822" y="1081179"/>
                    <a:pt x="1135161" y="1045460"/>
                    <a:pt x="1179240" y="1045460"/>
                  </a:cubicBezTo>
                  <a:lnTo>
                    <a:pt x="1179240" y="79418"/>
                  </a:lnTo>
                  <a:cubicBezTo>
                    <a:pt x="1135541" y="79418"/>
                    <a:pt x="1099822" y="44079"/>
                    <a:pt x="1099822" y="0"/>
                  </a:cubicBezTo>
                  <a:close/>
                </a:path>
              </a:pathLst>
            </a:custGeom>
            <a:solidFill>
              <a:srgbClr val="2F3AA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8100" y="38100"/>
              <a:ext cx="1103040" cy="1048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03952" y="4023382"/>
            <a:ext cx="7420326" cy="2776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976"/>
              </a:lnSpc>
              <a:spcBef>
                <a:spcPct val="0"/>
              </a:spcBef>
            </a:pPr>
            <a:r>
              <a:rPr lang="en-US" sz="9146">
                <a:solidFill>
                  <a:srgbClr val="2F3AA6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Apa fungsi alis mata?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03952" y="3482165"/>
            <a:ext cx="2068574" cy="310394"/>
            <a:chOff x="0" y="0"/>
            <a:chExt cx="544810" cy="817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4810" cy="81750"/>
            </a:xfrm>
            <a:custGeom>
              <a:avLst/>
              <a:gdLst/>
              <a:ahLst/>
              <a:cxnLst/>
              <a:rect l="l" t="t" r="r" b="b"/>
              <a:pathLst>
                <a:path w="544810" h="81750">
                  <a:moveTo>
                    <a:pt x="0" y="0"/>
                  </a:moveTo>
                  <a:lnTo>
                    <a:pt x="544810" y="0"/>
                  </a:lnTo>
                  <a:lnTo>
                    <a:pt x="544810" y="81750"/>
                  </a:lnTo>
                  <a:lnTo>
                    <a:pt x="0" y="81750"/>
                  </a:lnTo>
                  <a:close/>
                </a:path>
              </a:pathLst>
            </a:custGeom>
            <a:solidFill>
              <a:srgbClr val="FD6C3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44810" cy="100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829876" y="1255699"/>
            <a:ext cx="6429424" cy="4283604"/>
          </a:xfrm>
          <a:custGeom>
            <a:avLst/>
            <a:gdLst/>
            <a:ahLst/>
            <a:cxnLst/>
            <a:rect l="l" t="t" r="r" b="b"/>
            <a:pathLst>
              <a:path w="6429424" h="4283604">
                <a:moveTo>
                  <a:pt x="0" y="0"/>
                </a:moveTo>
                <a:lnTo>
                  <a:pt x="6429424" y="0"/>
                </a:lnTo>
                <a:lnTo>
                  <a:pt x="6429424" y="4283603"/>
                </a:lnTo>
                <a:lnTo>
                  <a:pt x="0" y="4283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10129103">
            <a:off x="9732094" y="1877581"/>
            <a:ext cx="2195564" cy="756622"/>
          </a:xfrm>
          <a:custGeom>
            <a:avLst/>
            <a:gdLst/>
            <a:ahLst/>
            <a:cxnLst/>
            <a:rect l="l" t="t" r="r" b="b"/>
            <a:pathLst>
              <a:path w="2195564" h="756622">
                <a:moveTo>
                  <a:pt x="0" y="0"/>
                </a:moveTo>
                <a:lnTo>
                  <a:pt x="2195564" y="0"/>
                </a:lnTo>
                <a:lnTo>
                  <a:pt x="2195564" y="756622"/>
                </a:lnTo>
                <a:lnTo>
                  <a:pt x="0" y="756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TextBox 11"/>
          <p:cNvSpPr txBox="1"/>
          <p:nvPr/>
        </p:nvSpPr>
        <p:spPr>
          <a:xfrm>
            <a:off x="8769053" y="5941939"/>
            <a:ext cx="6679622" cy="3316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6"/>
              </a:lnSpc>
            </a:pPr>
            <a:r>
              <a:rPr lang="en-US" sz="3952" b="1">
                <a:solidFill>
                  <a:srgbClr val="F5F5FF"/>
                </a:solidFill>
                <a:latin typeface="Garet Bold"/>
                <a:ea typeface="Garet Bold"/>
                <a:cs typeface="Garet Bold"/>
                <a:sym typeface="Garet Bold"/>
              </a:rPr>
              <a:t>Alis mata berfungsi untuk melindungi mata kita dari air atau keringat agar tidak masuk ke dalam mata.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24278" y="3504586"/>
            <a:ext cx="2954371" cy="52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5F5FF"/>
                </a:solidFill>
                <a:latin typeface="Garet"/>
                <a:ea typeface="Garet"/>
                <a:cs typeface="Garet"/>
                <a:sym typeface="Garet"/>
              </a:rPr>
              <a:t>Alis Mata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1931" y="2088911"/>
            <a:ext cx="1266295" cy="1703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438"/>
              </a:lnSpc>
              <a:spcBef>
                <a:spcPct val="0"/>
              </a:spcBef>
            </a:pPr>
            <a:r>
              <a:rPr lang="en-US" sz="11198">
                <a:solidFill>
                  <a:srgbClr val="2F3AA6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1</a:t>
            </a:r>
          </a:p>
        </p:txBody>
      </p:sp>
    </p:spTree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030998">
            <a:off x="-1998893" y="2371037"/>
            <a:ext cx="11672828" cy="11439091"/>
            <a:chOff x="0" y="0"/>
            <a:chExt cx="919383" cy="9009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9383" cy="900974"/>
            </a:xfrm>
            <a:custGeom>
              <a:avLst/>
              <a:gdLst/>
              <a:ahLst/>
              <a:cxnLst/>
              <a:rect l="l" t="t" r="r" b="b"/>
              <a:pathLst>
                <a:path w="919383" h="900974">
                  <a:moveTo>
                    <a:pt x="203200" y="900974"/>
                  </a:moveTo>
                  <a:lnTo>
                    <a:pt x="716183" y="900974"/>
                  </a:lnTo>
                  <a:lnTo>
                    <a:pt x="919383" y="0"/>
                  </a:lnTo>
                  <a:lnTo>
                    <a:pt x="0" y="0"/>
                  </a:lnTo>
                  <a:lnTo>
                    <a:pt x="203200" y="900974"/>
                  </a:lnTo>
                  <a:close/>
                </a:path>
              </a:pathLst>
            </a:custGeom>
            <a:solidFill>
              <a:srgbClr val="FD6C3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0"/>
              <a:ext cx="665383" cy="900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613244">
            <a:off x="-431406" y="4240582"/>
            <a:ext cx="5929961" cy="4343829"/>
          </a:xfrm>
          <a:custGeom>
            <a:avLst/>
            <a:gdLst/>
            <a:ahLst/>
            <a:cxnLst/>
            <a:rect l="l" t="t" r="r" b="b"/>
            <a:pathLst>
              <a:path w="5929961" h="4343829">
                <a:moveTo>
                  <a:pt x="0" y="0"/>
                </a:moveTo>
                <a:lnTo>
                  <a:pt x="5929961" y="0"/>
                </a:lnTo>
                <a:lnTo>
                  <a:pt x="5929961" y="4343829"/>
                </a:lnTo>
                <a:lnTo>
                  <a:pt x="0" y="4343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2474" b="-1139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10484061" flipH="1">
            <a:off x="3674763" y="5914052"/>
            <a:ext cx="2122612" cy="958799"/>
          </a:xfrm>
          <a:custGeom>
            <a:avLst/>
            <a:gdLst/>
            <a:ahLst/>
            <a:cxnLst/>
            <a:rect l="l" t="t" r="r" b="b"/>
            <a:pathLst>
              <a:path w="2122612" h="958799">
                <a:moveTo>
                  <a:pt x="2122612" y="0"/>
                </a:moveTo>
                <a:lnTo>
                  <a:pt x="0" y="0"/>
                </a:lnTo>
                <a:lnTo>
                  <a:pt x="0" y="958798"/>
                </a:lnTo>
                <a:lnTo>
                  <a:pt x="2122612" y="958798"/>
                </a:lnTo>
                <a:lnTo>
                  <a:pt x="212261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-8758828">
            <a:off x="2923122" y="2529220"/>
            <a:ext cx="5827540" cy="1515160"/>
          </a:xfrm>
          <a:custGeom>
            <a:avLst/>
            <a:gdLst/>
            <a:ahLst/>
            <a:cxnLst/>
            <a:rect l="l" t="t" r="r" b="b"/>
            <a:pathLst>
              <a:path w="5827540" h="1515160">
                <a:moveTo>
                  <a:pt x="0" y="0"/>
                </a:moveTo>
                <a:lnTo>
                  <a:pt x="5827540" y="0"/>
                </a:lnTo>
                <a:lnTo>
                  <a:pt x="5827540" y="1515161"/>
                </a:lnTo>
                <a:lnTo>
                  <a:pt x="0" y="15151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5836892" y="6288628"/>
            <a:ext cx="2470341" cy="53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79"/>
              </a:lnSpc>
              <a:spcBef>
                <a:spcPct val="0"/>
              </a:spcBef>
            </a:pPr>
            <a:r>
              <a:rPr lang="en-US" sz="3292" b="1">
                <a:solidFill>
                  <a:srgbClr val="F5F5FF"/>
                </a:solidFill>
                <a:latin typeface="Garet Bold"/>
                <a:ea typeface="Garet Bold"/>
                <a:cs typeface="Garet Bold"/>
                <a:sym typeface="Garet Bold"/>
              </a:rPr>
              <a:t>Bulu mata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32524" y="3277276"/>
            <a:ext cx="7464028" cy="294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654"/>
              </a:lnSpc>
              <a:spcBef>
                <a:spcPct val="0"/>
              </a:spcBef>
            </a:pPr>
            <a:r>
              <a:rPr lang="en-US" sz="9711">
                <a:solidFill>
                  <a:srgbClr val="F5F5FF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Apa fungsi bulu mata?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32524" y="6901552"/>
            <a:ext cx="6380848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5F5FF"/>
                </a:solidFill>
                <a:latin typeface="Garet"/>
                <a:ea typeface="Garet"/>
                <a:cs typeface="Garet"/>
                <a:sym typeface="Garet"/>
              </a:rPr>
              <a:t>Melindungi mata kita dari benda asing seperti debu atau kotoran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679085" y="1475581"/>
            <a:ext cx="2068574" cy="1811220"/>
            <a:chOff x="0" y="0"/>
            <a:chExt cx="2758099" cy="241496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2001101"/>
              <a:ext cx="2758099" cy="413859"/>
              <a:chOff x="0" y="0"/>
              <a:chExt cx="544810" cy="8175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4481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544810" h="81750">
                    <a:moveTo>
                      <a:pt x="0" y="0"/>
                    </a:moveTo>
                    <a:lnTo>
                      <a:pt x="544810" y="0"/>
                    </a:lnTo>
                    <a:lnTo>
                      <a:pt x="544810" y="81750"/>
                    </a:lnTo>
                    <a:lnTo>
                      <a:pt x="0" y="81750"/>
                    </a:lnTo>
                    <a:close/>
                  </a:path>
                </a:pathLst>
              </a:custGeom>
              <a:solidFill>
                <a:srgbClr val="FD6C3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544810" cy="100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63453" y="-9525"/>
              <a:ext cx="1688394" cy="2268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3438"/>
                </a:lnSpc>
                <a:spcBef>
                  <a:spcPct val="0"/>
                </a:spcBef>
              </a:pPr>
              <a:r>
                <a:rPr lang="en-US" sz="11198">
                  <a:solidFill>
                    <a:srgbClr val="FFFFFF"/>
                  </a:solidFill>
                  <a:latin typeface="Cocomat Pro Heavy"/>
                  <a:ea typeface="Cocomat Pro Heavy"/>
                  <a:cs typeface="Cocomat Pro Heavy"/>
                  <a:sym typeface="Cocomat Pro Heavy"/>
                </a:rPr>
                <a:t>2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4846" y="3364360"/>
            <a:ext cx="5926295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dirty="0">
                <a:solidFill>
                  <a:srgbClr val="2F3AA6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Apa </a:t>
            </a:r>
            <a:r>
              <a:rPr lang="en-US" sz="8499" dirty="0" err="1">
                <a:solidFill>
                  <a:srgbClr val="2F3AA6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fungsi</a:t>
            </a:r>
            <a:r>
              <a:rPr lang="en-US" sz="8499" dirty="0">
                <a:solidFill>
                  <a:srgbClr val="2F3AA6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 pupil?</a:t>
            </a:r>
          </a:p>
        </p:txBody>
      </p:sp>
      <p:grpSp>
        <p:nvGrpSpPr>
          <p:cNvPr id="3" name="Group 3"/>
          <p:cNvGrpSpPr/>
          <p:nvPr/>
        </p:nvGrpSpPr>
        <p:grpSpPr>
          <a:xfrm rot="265407">
            <a:off x="8014310" y="796371"/>
            <a:ext cx="10659267" cy="10167884"/>
            <a:chOff x="0" y="0"/>
            <a:chExt cx="1179240" cy="11248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9240" cy="1124878"/>
            </a:xfrm>
            <a:custGeom>
              <a:avLst/>
              <a:gdLst/>
              <a:ahLst/>
              <a:cxnLst/>
              <a:rect l="l" t="t" r="r" b="b"/>
              <a:pathLst>
                <a:path w="1179240" h="1124878">
                  <a:moveTo>
                    <a:pt x="1099822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045460"/>
                  </a:lnTo>
                  <a:cubicBezTo>
                    <a:pt x="43699" y="1045460"/>
                    <a:pt x="79418" y="1080799"/>
                    <a:pt x="79418" y="1124878"/>
                  </a:cubicBezTo>
                  <a:lnTo>
                    <a:pt x="1099822" y="1124878"/>
                  </a:lnTo>
                  <a:cubicBezTo>
                    <a:pt x="1099822" y="1081179"/>
                    <a:pt x="1135161" y="1045460"/>
                    <a:pt x="1179240" y="1045460"/>
                  </a:cubicBezTo>
                  <a:lnTo>
                    <a:pt x="1179240" y="79418"/>
                  </a:lnTo>
                  <a:cubicBezTo>
                    <a:pt x="1135541" y="79418"/>
                    <a:pt x="1099822" y="44079"/>
                    <a:pt x="1099822" y="0"/>
                  </a:cubicBezTo>
                  <a:close/>
                </a:path>
              </a:pathLst>
            </a:custGeom>
            <a:solidFill>
              <a:srgbClr val="FD6C3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38100"/>
              <a:ext cx="1103040" cy="1048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42162" y="6048356"/>
            <a:ext cx="8281738" cy="2925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44"/>
              </a:lnSpc>
            </a:pPr>
            <a:r>
              <a:rPr lang="en-US" sz="4393" b="1">
                <a:solidFill>
                  <a:srgbClr val="2F3AA6"/>
                </a:solidFill>
                <a:latin typeface="Garet Bold"/>
                <a:ea typeface="Garet Bold"/>
                <a:cs typeface="Garet Bold"/>
                <a:sym typeface="Garet Bold"/>
              </a:rPr>
              <a:t>Bagian mata di tengah iris. Merupakan celah tempat masuknya cahaya ke bagian dalam mata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994326" y="7487393"/>
            <a:ext cx="6264974" cy="62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3"/>
              </a:lnSpc>
            </a:pPr>
            <a:r>
              <a:rPr lang="en-US" sz="3799" b="1">
                <a:solidFill>
                  <a:srgbClr val="F5F5FF"/>
                </a:solidFill>
                <a:latin typeface="Garet Bold"/>
                <a:ea typeface="Garet Bold"/>
                <a:cs typeface="Garet Bold"/>
                <a:sym typeface="Garet Bold"/>
              </a:rPr>
              <a:t>Pupil</a:t>
            </a:r>
          </a:p>
        </p:txBody>
      </p:sp>
      <p:sp>
        <p:nvSpPr>
          <p:cNvPr id="8" name="Freeform 8"/>
          <p:cNvSpPr/>
          <p:nvPr/>
        </p:nvSpPr>
        <p:spPr>
          <a:xfrm>
            <a:off x="10441201" y="2153030"/>
            <a:ext cx="6818099" cy="4994410"/>
          </a:xfrm>
          <a:custGeom>
            <a:avLst/>
            <a:gdLst/>
            <a:ahLst/>
            <a:cxnLst/>
            <a:rect l="l" t="t" r="r" b="b"/>
            <a:pathLst>
              <a:path w="6818099" h="4994410">
                <a:moveTo>
                  <a:pt x="0" y="0"/>
                </a:moveTo>
                <a:lnTo>
                  <a:pt x="6818099" y="0"/>
                </a:lnTo>
                <a:lnTo>
                  <a:pt x="6818099" y="4994410"/>
                </a:lnTo>
                <a:lnTo>
                  <a:pt x="0" y="49944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2474" b="-1139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7500353">
            <a:off x="12074151" y="5728867"/>
            <a:ext cx="3030703" cy="980000"/>
          </a:xfrm>
          <a:custGeom>
            <a:avLst/>
            <a:gdLst/>
            <a:ahLst/>
            <a:cxnLst/>
            <a:rect l="l" t="t" r="r" b="b"/>
            <a:pathLst>
              <a:path w="2843760" h="980000">
                <a:moveTo>
                  <a:pt x="0" y="0"/>
                </a:moveTo>
                <a:lnTo>
                  <a:pt x="2843761" y="0"/>
                </a:lnTo>
                <a:lnTo>
                  <a:pt x="2843761" y="980000"/>
                </a:lnTo>
                <a:lnTo>
                  <a:pt x="0" y="98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0" name="Group 10"/>
          <p:cNvGrpSpPr/>
          <p:nvPr/>
        </p:nvGrpSpPr>
        <p:grpSpPr>
          <a:xfrm>
            <a:off x="1604846" y="693290"/>
            <a:ext cx="2068574" cy="1811220"/>
            <a:chOff x="0" y="0"/>
            <a:chExt cx="2758099" cy="241496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2001101"/>
              <a:ext cx="2758099" cy="413859"/>
              <a:chOff x="0" y="0"/>
              <a:chExt cx="544810" cy="817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54481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544810" h="81750">
                    <a:moveTo>
                      <a:pt x="0" y="0"/>
                    </a:moveTo>
                    <a:lnTo>
                      <a:pt x="544810" y="0"/>
                    </a:lnTo>
                    <a:lnTo>
                      <a:pt x="544810" y="81750"/>
                    </a:lnTo>
                    <a:lnTo>
                      <a:pt x="0" y="81750"/>
                    </a:lnTo>
                    <a:close/>
                  </a:path>
                </a:pathLst>
              </a:custGeom>
              <a:solidFill>
                <a:srgbClr val="FD6C3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19050"/>
                <a:ext cx="544810" cy="100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63453" y="-9525"/>
              <a:ext cx="1688394" cy="2268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3438"/>
                </a:lnSpc>
                <a:spcBef>
                  <a:spcPct val="0"/>
                </a:spcBef>
              </a:pPr>
              <a:r>
                <a:rPr lang="en-US" sz="11198">
                  <a:solidFill>
                    <a:srgbClr val="2F3AA6"/>
                  </a:solidFill>
                  <a:latin typeface="Cocomat Pro Heavy"/>
                  <a:ea typeface="Cocomat Pro Heavy"/>
                  <a:cs typeface="Cocomat Pro Heavy"/>
                  <a:sym typeface="Cocomat Pro Heavy"/>
                </a:rPr>
                <a:t>3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08087">
            <a:off x="-4701373" y="2837699"/>
            <a:ext cx="13107965" cy="9318365"/>
            <a:chOff x="0" y="0"/>
            <a:chExt cx="1919171" cy="13643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9171" cy="1364326"/>
            </a:xfrm>
            <a:custGeom>
              <a:avLst/>
              <a:gdLst/>
              <a:ahLst/>
              <a:cxnLst/>
              <a:rect l="l" t="t" r="r" b="b"/>
              <a:pathLst>
                <a:path w="1919171" h="1364326">
                  <a:moveTo>
                    <a:pt x="1715971" y="0"/>
                  </a:moveTo>
                  <a:lnTo>
                    <a:pt x="0" y="0"/>
                  </a:lnTo>
                  <a:lnTo>
                    <a:pt x="203200" y="1364326"/>
                  </a:lnTo>
                  <a:lnTo>
                    <a:pt x="1919171" y="1364326"/>
                  </a:lnTo>
                  <a:lnTo>
                    <a:pt x="1715971" y="0"/>
                  </a:lnTo>
                  <a:close/>
                </a:path>
              </a:pathLst>
            </a:custGeom>
            <a:solidFill>
              <a:srgbClr val="9DC7E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0"/>
              <a:ext cx="1715971" cy="1364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3884623">
            <a:off x="7435036" y="4365934"/>
            <a:ext cx="13434099" cy="9550211"/>
            <a:chOff x="0" y="0"/>
            <a:chExt cx="1919171" cy="13643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9171" cy="1364326"/>
            </a:xfrm>
            <a:custGeom>
              <a:avLst/>
              <a:gdLst/>
              <a:ahLst/>
              <a:cxnLst/>
              <a:rect l="l" t="t" r="r" b="b"/>
              <a:pathLst>
                <a:path w="1919171" h="1364326">
                  <a:moveTo>
                    <a:pt x="1715971" y="0"/>
                  </a:moveTo>
                  <a:lnTo>
                    <a:pt x="0" y="0"/>
                  </a:lnTo>
                  <a:lnTo>
                    <a:pt x="203200" y="1364326"/>
                  </a:lnTo>
                  <a:lnTo>
                    <a:pt x="1919171" y="1364326"/>
                  </a:lnTo>
                  <a:lnTo>
                    <a:pt x="1715971" y="0"/>
                  </a:lnTo>
                  <a:close/>
                </a:path>
              </a:pathLst>
            </a:custGeom>
            <a:solidFill>
              <a:srgbClr val="F5F5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0"/>
              <a:ext cx="1715971" cy="1364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46739" y="3602831"/>
            <a:ext cx="3939617" cy="3499457"/>
          </a:xfrm>
          <a:custGeom>
            <a:avLst/>
            <a:gdLst/>
            <a:ahLst/>
            <a:cxnLst/>
            <a:rect l="l" t="t" r="r" b="b"/>
            <a:pathLst>
              <a:path w="3939617" h="3499457">
                <a:moveTo>
                  <a:pt x="0" y="0"/>
                </a:moveTo>
                <a:lnTo>
                  <a:pt x="3939617" y="0"/>
                </a:lnTo>
                <a:lnTo>
                  <a:pt x="3939617" y="3499457"/>
                </a:lnTo>
                <a:lnTo>
                  <a:pt x="0" y="3499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808" r="-137995" b="-1711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2083770" y="4160534"/>
            <a:ext cx="4606862" cy="3530452"/>
          </a:xfrm>
          <a:custGeom>
            <a:avLst/>
            <a:gdLst/>
            <a:ahLst/>
            <a:cxnLst/>
            <a:rect l="l" t="t" r="r" b="b"/>
            <a:pathLst>
              <a:path w="4606862" h="3530452">
                <a:moveTo>
                  <a:pt x="0" y="0"/>
                </a:moveTo>
                <a:lnTo>
                  <a:pt x="4606862" y="0"/>
                </a:lnTo>
                <a:lnTo>
                  <a:pt x="4606862" y="3530453"/>
                </a:lnTo>
                <a:lnTo>
                  <a:pt x="0" y="3530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2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4552867" y="338138"/>
            <a:ext cx="9919326" cy="223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86"/>
              </a:lnSpc>
            </a:pPr>
            <a:r>
              <a:rPr lang="en-US" sz="7321">
                <a:solidFill>
                  <a:srgbClr val="F5F5FF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Besar dan </a:t>
            </a:r>
          </a:p>
          <a:p>
            <a:pPr marL="0" lvl="0" indent="0" algn="ctr">
              <a:lnSpc>
                <a:spcPts val="8786"/>
              </a:lnSpc>
              <a:spcBef>
                <a:spcPct val="0"/>
              </a:spcBef>
            </a:pPr>
            <a:r>
              <a:rPr lang="en-US" sz="7321">
                <a:solidFill>
                  <a:srgbClr val="F5F5FF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Mengecilnya Pupil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83770" y="3427109"/>
            <a:ext cx="3739427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20"/>
              </a:lnSpc>
              <a:spcBef>
                <a:spcPct val="0"/>
              </a:spcBef>
            </a:pPr>
            <a:r>
              <a:rPr lang="en-US" sz="3100" b="1">
                <a:solidFill>
                  <a:srgbClr val="2F3AA6"/>
                </a:solidFill>
                <a:latin typeface="Garet Bold"/>
                <a:ea typeface="Garet Bold"/>
                <a:cs typeface="Garet Bold"/>
                <a:sym typeface="Garet Bold"/>
              </a:rPr>
              <a:t>Pupil membesar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68118" y="2893709"/>
            <a:ext cx="3696859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500" b="1">
                <a:solidFill>
                  <a:srgbClr val="2F3AA6"/>
                </a:solidFill>
                <a:latin typeface="Garet Bold"/>
                <a:ea typeface="Garet Bold"/>
                <a:cs typeface="Garet Bold"/>
                <a:sym typeface="Garet Bold"/>
              </a:rPr>
              <a:t>Pupil mengecil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509055"/>
            <a:ext cx="7048334" cy="2206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4"/>
              </a:lnSpc>
            </a:pPr>
            <a:r>
              <a:rPr lang="en-US" sz="3167">
                <a:solidFill>
                  <a:srgbClr val="FFFFFF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Saat kalian berada di tempat yang terang, pupil akan mengecil agar cahaya yang masuk dalam mata kalian tidak terlalu banyak.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42299" y="7944760"/>
            <a:ext cx="7048334" cy="2206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4"/>
              </a:lnSpc>
            </a:pPr>
            <a:r>
              <a:rPr lang="en-US" sz="3167">
                <a:solidFill>
                  <a:srgbClr val="FD6C30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Saat kalian berada di tempat yang gelap, pupil akan membesar untuk memperbanyak cahaya yang masuk ke mata.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421166">
            <a:off x="-2086932" y="2117722"/>
            <a:ext cx="10902704" cy="8751235"/>
            <a:chOff x="0" y="0"/>
            <a:chExt cx="860663" cy="6908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0663" cy="690825"/>
            </a:xfrm>
            <a:custGeom>
              <a:avLst/>
              <a:gdLst/>
              <a:ahLst/>
              <a:cxnLst/>
              <a:rect l="l" t="t" r="r" b="b"/>
              <a:pathLst>
                <a:path w="860663" h="690825">
                  <a:moveTo>
                    <a:pt x="203200" y="0"/>
                  </a:moveTo>
                  <a:lnTo>
                    <a:pt x="860663" y="0"/>
                  </a:lnTo>
                  <a:lnTo>
                    <a:pt x="657463" y="690825"/>
                  </a:lnTo>
                  <a:lnTo>
                    <a:pt x="0" y="69082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F3AA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0"/>
              <a:ext cx="657463" cy="690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04049" y="9041060"/>
            <a:ext cx="1799561" cy="95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75"/>
              </a:lnSpc>
            </a:pPr>
            <a:r>
              <a:rPr lang="en-US" sz="6500">
                <a:solidFill>
                  <a:srgbClr val="FD6C30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Iris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34241" y="1815940"/>
            <a:ext cx="7990823" cy="3075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77"/>
              </a:lnSpc>
            </a:pPr>
            <a:r>
              <a:rPr lang="en-US" sz="10502">
                <a:solidFill>
                  <a:srgbClr val="FFFFFF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Apa fungsi </a:t>
            </a:r>
          </a:p>
          <a:p>
            <a:pPr marL="0" lvl="0" indent="0" algn="l">
              <a:lnSpc>
                <a:spcPts val="12077"/>
              </a:lnSpc>
            </a:pPr>
            <a:r>
              <a:rPr lang="en-US" sz="10502">
                <a:solidFill>
                  <a:srgbClr val="FFFFFF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iris mata?</a:t>
            </a:r>
          </a:p>
        </p:txBody>
      </p:sp>
      <p:sp>
        <p:nvSpPr>
          <p:cNvPr id="7" name="Freeform 7"/>
          <p:cNvSpPr/>
          <p:nvPr/>
        </p:nvSpPr>
        <p:spPr>
          <a:xfrm>
            <a:off x="823930" y="3363596"/>
            <a:ext cx="6818099" cy="4994410"/>
          </a:xfrm>
          <a:custGeom>
            <a:avLst/>
            <a:gdLst/>
            <a:ahLst/>
            <a:cxnLst/>
            <a:rect l="l" t="t" r="r" b="b"/>
            <a:pathLst>
              <a:path w="6818099" h="4994410">
                <a:moveTo>
                  <a:pt x="0" y="0"/>
                </a:moveTo>
                <a:lnTo>
                  <a:pt x="6818099" y="0"/>
                </a:lnTo>
                <a:lnTo>
                  <a:pt x="6818099" y="4994410"/>
                </a:lnTo>
                <a:lnTo>
                  <a:pt x="0" y="49944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2474" b="-11393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8" name="Group 8"/>
          <p:cNvGrpSpPr/>
          <p:nvPr/>
        </p:nvGrpSpPr>
        <p:grpSpPr>
          <a:xfrm>
            <a:off x="1028700" y="392914"/>
            <a:ext cx="2068574" cy="1811220"/>
            <a:chOff x="0" y="0"/>
            <a:chExt cx="2758099" cy="241496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2001101"/>
              <a:ext cx="2758099" cy="413859"/>
              <a:chOff x="0" y="0"/>
              <a:chExt cx="544810" cy="817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4481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544810" h="81750">
                    <a:moveTo>
                      <a:pt x="0" y="0"/>
                    </a:moveTo>
                    <a:lnTo>
                      <a:pt x="544810" y="0"/>
                    </a:lnTo>
                    <a:lnTo>
                      <a:pt x="544810" y="81750"/>
                    </a:lnTo>
                    <a:lnTo>
                      <a:pt x="0" y="81750"/>
                    </a:lnTo>
                    <a:close/>
                  </a:path>
                </a:pathLst>
              </a:custGeom>
              <a:solidFill>
                <a:srgbClr val="FD6C3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544810" cy="100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763453" y="-9525"/>
              <a:ext cx="1688394" cy="2268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3438"/>
                </a:lnSpc>
                <a:spcBef>
                  <a:spcPct val="0"/>
                </a:spcBef>
              </a:pPr>
              <a:r>
                <a:rPr lang="en-US" sz="11198">
                  <a:solidFill>
                    <a:srgbClr val="2F3AA6"/>
                  </a:solidFill>
                  <a:latin typeface="Cocomat Pro Heavy"/>
                  <a:ea typeface="Cocomat Pro Heavy"/>
                  <a:cs typeface="Cocomat Pro Heavy"/>
                  <a:sym typeface="Cocomat Pro Heavy"/>
                </a:rPr>
                <a:t>4</a:t>
              </a:r>
            </a:p>
          </p:txBody>
        </p:sp>
      </p:grpSp>
      <p:sp>
        <p:nvSpPr>
          <p:cNvPr id="13" name="Freeform 13"/>
          <p:cNvSpPr/>
          <p:nvPr/>
        </p:nvSpPr>
        <p:spPr>
          <a:xfrm rot="7500353">
            <a:off x="2441152" y="7255879"/>
            <a:ext cx="2843760" cy="980000"/>
          </a:xfrm>
          <a:custGeom>
            <a:avLst/>
            <a:gdLst/>
            <a:ahLst/>
            <a:cxnLst/>
            <a:rect l="l" t="t" r="r" b="b"/>
            <a:pathLst>
              <a:path w="2843760" h="980000">
                <a:moveTo>
                  <a:pt x="0" y="0"/>
                </a:moveTo>
                <a:lnTo>
                  <a:pt x="2843760" y="0"/>
                </a:lnTo>
                <a:lnTo>
                  <a:pt x="2843760" y="980000"/>
                </a:lnTo>
                <a:lnTo>
                  <a:pt x="0" y="98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TextBox 14"/>
          <p:cNvSpPr txBox="1"/>
          <p:nvPr/>
        </p:nvSpPr>
        <p:spPr>
          <a:xfrm>
            <a:off x="8634241" y="5432307"/>
            <a:ext cx="8281738" cy="2925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44"/>
              </a:lnSpc>
            </a:pPr>
            <a:r>
              <a:rPr lang="en-US" sz="4393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Bagian mata yang berwarna. Berfungsi untuk mengatur jumlah cahaya yang masuk ke mata.</a:t>
            </a: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6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6043067">
            <a:off x="8614051" y="831644"/>
            <a:ext cx="11205690" cy="10387801"/>
            <a:chOff x="0" y="0"/>
            <a:chExt cx="1792217" cy="16614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2217" cy="1661405"/>
            </a:xfrm>
            <a:custGeom>
              <a:avLst/>
              <a:gdLst/>
              <a:ahLst/>
              <a:cxnLst/>
              <a:rect l="l" t="t" r="r" b="b"/>
              <a:pathLst>
                <a:path w="1792217" h="1661405">
                  <a:moveTo>
                    <a:pt x="1589017" y="0"/>
                  </a:moveTo>
                  <a:lnTo>
                    <a:pt x="0" y="0"/>
                  </a:lnTo>
                  <a:lnTo>
                    <a:pt x="203200" y="1661405"/>
                  </a:lnTo>
                  <a:lnTo>
                    <a:pt x="1792217" y="1661405"/>
                  </a:lnTo>
                  <a:lnTo>
                    <a:pt x="1589017" y="0"/>
                  </a:lnTo>
                  <a:close/>
                </a:path>
              </a:pathLst>
            </a:custGeom>
            <a:solidFill>
              <a:srgbClr val="9DC7E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0"/>
              <a:ext cx="1589017" cy="1661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152775"/>
            <a:ext cx="8318664" cy="199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r>
              <a:rPr lang="en-US" sz="6500">
                <a:solidFill>
                  <a:srgbClr val="F5F5FF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Apa fungsi sklera atau selaput putih?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348283" y="8035904"/>
            <a:ext cx="4896953" cy="1222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71"/>
              </a:lnSpc>
              <a:spcBef>
                <a:spcPct val="0"/>
              </a:spcBef>
            </a:pPr>
            <a:r>
              <a:rPr lang="en-US" sz="4059" b="1">
                <a:solidFill>
                  <a:srgbClr val="2F3AA6"/>
                </a:solidFill>
                <a:latin typeface="Garet Bold"/>
                <a:ea typeface="Garet Bold"/>
                <a:cs typeface="Garet Bold"/>
                <a:sym typeface="Garet Bold"/>
              </a:rPr>
              <a:t>Sklera atau selaput putih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2189947"/>
            <a:ext cx="2068574" cy="310394"/>
            <a:chOff x="0" y="0"/>
            <a:chExt cx="544810" cy="81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4810" cy="81750"/>
            </a:xfrm>
            <a:custGeom>
              <a:avLst/>
              <a:gdLst/>
              <a:ahLst/>
              <a:cxnLst/>
              <a:rect l="l" t="t" r="r" b="b"/>
              <a:pathLst>
                <a:path w="544810" h="81750">
                  <a:moveTo>
                    <a:pt x="0" y="0"/>
                  </a:moveTo>
                  <a:lnTo>
                    <a:pt x="544810" y="0"/>
                  </a:lnTo>
                  <a:lnTo>
                    <a:pt x="544810" y="81750"/>
                  </a:lnTo>
                  <a:lnTo>
                    <a:pt x="0" y="81750"/>
                  </a:lnTo>
                  <a:close/>
                </a:path>
              </a:pathLst>
            </a:custGeom>
            <a:solidFill>
              <a:srgbClr val="2F3AA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544810" cy="100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91039" y="727221"/>
            <a:ext cx="1266295" cy="1703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438"/>
              </a:lnSpc>
              <a:spcBef>
                <a:spcPct val="0"/>
              </a:spcBef>
            </a:pPr>
            <a:r>
              <a:rPr lang="en-US" sz="11198">
                <a:solidFill>
                  <a:srgbClr val="FFFFFF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5</a:t>
            </a:r>
          </a:p>
        </p:txBody>
      </p:sp>
      <p:sp>
        <p:nvSpPr>
          <p:cNvPr id="11" name="Freeform 11"/>
          <p:cNvSpPr/>
          <p:nvPr/>
        </p:nvSpPr>
        <p:spPr>
          <a:xfrm>
            <a:off x="9952811" y="1466242"/>
            <a:ext cx="7687897" cy="5631557"/>
          </a:xfrm>
          <a:custGeom>
            <a:avLst/>
            <a:gdLst/>
            <a:ahLst/>
            <a:cxnLst/>
            <a:rect l="l" t="t" r="r" b="b"/>
            <a:pathLst>
              <a:path w="7687897" h="5631557">
                <a:moveTo>
                  <a:pt x="0" y="0"/>
                </a:moveTo>
                <a:lnTo>
                  <a:pt x="7687897" y="0"/>
                </a:lnTo>
                <a:lnTo>
                  <a:pt x="7687897" y="5631557"/>
                </a:lnTo>
                <a:lnTo>
                  <a:pt x="0" y="56315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2474" b="-1139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 rot="7500353">
            <a:off x="11347053" y="5735324"/>
            <a:ext cx="2843760" cy="980000"/>
          </a:xfrm>
          <a:custGeom>
            <a:avLst/>
            <a:gdLst/>
            <a:ahLst/>
            <a:cxnLst/>
            <a:rect l="l" t="t" r="r" b="b"/>
            <a:pathLst>
              <a:path w="2843760" h="980000">
                <a:moveTo>
                  <a:pt x="0" y="0"/>
                </a:moveTo>
                <a:lnTo>
                  <a:pt x="2843761" y="0"/>
                </a:lnTo>
                <a:lnTo>
                  <a:pt x="2843761" y="980000"/>
                </a:lnTo>
                <a:lnTo>
                  <a:pt x="0" y="98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TextBox 13"/>
          <p:cNvSpPr txBox="1"/>
          <p:nvPr/>
        </p:nvSpPr>
        <p:spPr>
          <a:xfrm>
            <a:off x="1028700" y="5347723"/>
            <a:ext cx="7042933" cy="3500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85"/>
              </a:lnSpc>
              <a:spcBef>
                <a:spcPct val="0"/>
              </a:spcBef>
            </a:pPr>
            <a:r>
              <a:rPr lang="en-US" sz="3321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Bagian berwarna putih dan keras pada bola mata. Otot-otot yang membuat mata kita bergerak menempel pada sklera. Berfungsi juga untuk melindungi bagian penting dalam mata.</a:t>
            </a: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65407">
            <a:off x="8876659" y="-25718"/>
            <a:ext cx="10659267" cy="10167884"/>
            <a:chOff x="0" y="0"/>
            <a:chExt cx="1179240" cy="11248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9240" cy="1124878"/>
            </a:xfrm>
            <a:custGeom>
              <a:avLst/>
              <a:gdLst/>
              <a:ahLst/>
              <a:cxnLst/>
              <a:rect l="l" t="t" r="r" b="b"/>
              <a:pathLst>
                <a:path w="1179240" h="1124878">
                  <a:moveTo>
                    <a:pt x="1099822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045460"/>
                  </a:lnTo>
                  <a:cubicBezTo>
                    <a:pt x="43699" y="1045460"/>
                    <a:pt x="79418" y="1080799"/>
                    <a:pt x="79418" y="1124878"/>
                  </a:cubicBezTo>
                  <a:lnTo>
                    <a:pt x="1099822" y="1124878"/>
                  </a:lnTo>
                  <a:cubicBezTo>
                    <a:pt x="1099822" y="1081179"/>
                    <a:pt x="1135161" y="1045460"/>
                    <a:pt x="1179240" y="1045460"/>
                  </a:cubicBezTo>
                  <a:lnTo>
                    <a:pt x="1179240" y="79418"/>
                  </a:lnTo>
                  <a:cubicBezTo>
                    <a:pt x="1135541" y="79418"/>
                    <a:pt x="1099822" y="44079"/>
                    <a:pt x="1099822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8100" y="38100"/>
              <a:ext cx="1103040" cy="1048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04846" y="2759433"/>
            <a:ext cx="6895578" cy="229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41"/>
              </a:lnSpc>
              <a:spcBef>
                <a:spcPct val="0"/>
              </a:spcBef>
            </a:pPr>
            <a:r>
              <a:rPr lang="en-US" sz="7534">
                <a:solidFill>
                  <a:srgbClr val="2F3AA6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Apa fungsi lipatan mata?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04846" y="5247640"/>
            <a:ext cx="7539154" cy="401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999" b="1">
                <a:solidFill>
                  <a:srgbClr val="2F3AA6"/>
                </a:solidFill>
                <a:latin typeface="Garet Bold"/>
                <a:ea typeface="Garet Bold"/>
                <a:cs typeface="Garet Bold"/>
                <a:sym typeface="Garet Bold"/>
              </a:rPr>
              <a:t>Kulit yang melindungi bagian depan bola mata. Berfungsi juga untuk membasahi bagian depan mata dengan air mata saat mengedip.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206292" y="2820762"/>
            <a:ext cx="4422196" cy="1443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8"/>
              </a:lnSpc>
            </a:pPr>
            <a:r>
              <a:rPr lang="en-US" sz="4299" b="1">
                <a:solidFill>
                  <a:srgbClr val="FD6C30"/>
                </a:solidFill>
                <a:latin typeface="Garet Bold"/>
                <a:ea typeface="Garet Bold"/>
                <a:cs typeface="Garet Bold"/>
                <a:sym typeface="Garet Bold"/>
              </a:rPr>
              <a:t>Lipatan </a:t>
            </a:r>
          </a:p>
          <a:p>
            <a:pPr algn="ctr">
              <a:lnSpc>
                <a:spcPts val="5718"/>
              </a:lnSpc>
            </a:pPr>
            <a:r>
              <a:rPr lang="en-US" sz="4299" b="1">
                <a:solidFill>
                  <a:srgbClr val="FD6C30"/>
                </a:solidFill>
                <a:latin typeface="Garet Bold"/>
                <a:ea typeface="Garet Bold"/>
                <a:cs typeface="Garet Bold"/>
                <a:sym typeface="Garet Bold"/>
              </a:rPr>
              <a:t>mata</a:t>
            </a:r>
          </a:p>
        </p:txBody>
      </p:sp>
      <p:sp>
        <p:nvSpPr>
          <p:cNvPr id="8" name="Freeform 8"/>
          <p:cNvSpPr/>
          <p:nvPr/>
        </p:nvSpPr>
        <p:spPr>
          <a:xfrm>
            <a:off x="9467539" y="2930248"/>
            <a:ext cx="5839521" cy="4730034"/>
          </a:xfrm>
          <a:custGeom>
            <a:avLst/>
            <a:gdLst/>
            <a:ahLst/>
            <a:cxnLst/>
            <a:rect l="l" t="t" r="r" b="b"/>
            <a:pathLst>
              <a:path w="5839521" h="4730034">
                <a:moveTo>
                  <a:pt x="0" y="0"/>
                </a:moveTo>
                <a:lnTo>
                  <a:pt x="5839521" y="0"/>
                </a:lnTo>
                <a:lnTo>
                  <a:pt x="5839521" y="4730034"/>
                </a:lnTo>
                <a:lnTo>
                  <a:pt x="0" y="47300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577" r="-24851" b="-1139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-994212">
            <a:off x="13650031" y="4561721"/>
            <a:ext cx="2196378" cy="756903"/>
          </a:xfrm>
          <a:custGeom>
            <a:avLst/>
            <a:gdLst/>
            <a:ahLst/>
            <a:cxnLst/>
            <a:rect l="l" t="t" r="r" b="b"/>
            <a:pathLst>
              <a:path w="2196378" h="756903">
                <a:moveTo>
                  <a:pt x="0" y="0"/>
                </a:moveTo>
                <a:lnTo>
                  <a:pt x="2196378" y="0"/>
                </a:lnTo>
                <a:lnTo>
                  <a:pt x="2196378" y="756903"/>
                </a:lnTo>
                <a:lnTo>
                  <a:pt x="0" y="7569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0" name="Group 10"/>
          <p:cNvGrpSpPr/>
          <p:nvPr/>
        </p:nvGrpSpPr>
        <p:grpSpPr>
          <a:xfrm>
            <a:off x="1604846" y="1914765"/>
            <a:ext cx="2068574" cy="310394"/>
            <a:chOff x="0" y="0"/>
            <a:chExt cx="544810" cy="817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4810" cy="81750"/>
            </a:xfrm>
            <a:custGeom>
              <a:avLst/>
              <a:gdLst/>
              <a:ahLst/>
              <a:cxnLst/>
              <a:rect l="l" t="t" r="r" b="b"/>
              <a:pathLst>
                <a:path w="544810" h="81750">
                  <a:moveTo>
                    <a:pt x="0" y="0"/>
                  </a:moveTo>
                  <a:lnTo>
                    <a:pt x="544810" y="0"/>
                  </a:lnTo>
                  <a:lnTo>
                    <a:pt x="544810" y="81750"/>
                  </a:lnTo>
                  <a:lnTo>
                    <a:pt x="0" y="81750"/>
                  </a:lnTo>
                  <a:close/>
                </a:path>
              </a:pathLst>
            </a:custGeom>
            <a:solidFill>
              <a:srgbClr val="2F3AA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544810" cy="100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184127" y="366314"/>
            <a:ext cx="1266295" cy="1703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438"/>
              </a:lnSpc>
              <a:spcBef>
                <a:spcPct val="0"/>
              </a:spcBef>
            </a:pPr>
            <a:r>
              <a:rPr lang="en-US" sz="11198">
                <a:solidFill>
                  <a:srgbClr val="FD6C30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6</a:t>
            </a: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6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030998">
            <a:off x="7443180" y="-964122"/>
            <a:ext cx="13279101" cy="13013200"/>
            <a:chOff x="0" y="0"/>
            <a:chExt cx="919383" cy="9009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9383" cy="900974"/>
            </a:xfrm>
            <a:custGeom>
              <a:avLst/>
              <a:gdLst/>
              <a:ahLst/>
              <a:cxnLst/>
              <a:rect l="l" t="t" r="r" b="b"/>
              <a:pathLst>
                <a:path w="919383" h="900974">
                  <a:moveTo>
                    <a:pt x="203200" y="900974"/>
                  </a:moveTo>
                  <a:lnTo>
                    <a:pt x="716183" y="900974"/>
                  </a:lnTo>
                  <a:lnTo>
                    <a:pt x="919383" y="0"/>
                  </a:lnTo>
                  <a:lnTo>
                    <a:pt x="0" y="0"/>
                  </a:lnTo>
                  <a:lnTo>
                    <a:pt x="203200" y="900974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0"/>
              <a:ext cx="665383" cy="900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045508" y="1575907"/>
            <a:ext cx="8074446" cy="7933143"/>
          </a:xfrm>
          <a:custGeom>
            <a:avLst/>
            <a:gdLst/>
            <a:ahLst/>
            <a:cxnLst/>
            <a:rect l="l" t="t" r="r" b="b"/>
            <a:pathLst>
              <a:path w="8074446" h="7933143">
                <a:moveTo>
                  <a:pt x="0" y="0"/>
                </a:moveTo>
                <a:lnTo>
                  <a:pt x="8074445" y="0"/>
                </a:lnTo>
                <a:lnTo>
                  <a:pt x="8074445" y="7933143"/>
                </a:lnTo>
                <a:lnTo>
                  <a:pt x="0" y="79331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TextBox 6"/>
          <p:cNvSpPr txBox="1"/>
          <p:nvPr/>
        </p:nvSpPr>
        <p:spPr>
          <a:xfrm>
            <a:off x="691606" y="2025830"/>
            <a:ext cx="8452394" cy="6235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365"/>
              </a:lnSpc>
              <a:spcBef>
                <a:spcPct val="0"/>
              </a:spcBef>
            </a:pPr>
            <a:r>
              <a:rPr lang="en-US" sz="10304">
                <a:solidFill>
                  <a:srgbClr val="2F3AA6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Bagian Dalam Mata dan Fungsinya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Custom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Garet</vt:lpstr>
      <vt:lpstr>Arial</vt:lpstr>
      <vt:lpstr>Cocomat Pro Heavy</vt:lpstr>
      <vt:lpstr>Calibri</vt:lpstr>
      <vt:lpstr>Garet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Bahan Ajar Kelompok 1</dc:title>
  <dc:creator>Ika Lestari</dc:creator>
  <cp:lastModifiedBy>ikalestari@unj.ac.id</cp:lastModifiedBy>
  <cp:revision>2</cp:revision>
  <dcterms:created xsi:type="dcterms:W3CDTF">2006-08-16T00:00:00Z</dcterms:created>
  <dcterms:modified xsi:type="dcterms:W3CDTF">2025-06-12T09:46:26Z</dcterms:modified>
  <dc:identifier>DAGXivpS68s</dc:identifier>
</cp:coreProperties>
</file>